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874" r:id="rId2"/>
  </p:sldMasterIdLst>
  <p:notesMasterIdLst>
    <p:notesMasterId r:id="rId20"/>
  </p:notesMasterIdLst>
  <p:handoutMasterIdLst>
    <p:handoutMasterId r:id="rId21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73" r:id="rId15"/>
    <p:sldId id="269" r:id="rId16"/>
    <p:sldId id="270" r:id="rId17"/>
    <p:sldId id="271" r:id="rId18"/>
    <p:sldId id="272" r:id="rId19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2" autoAdjust="0"/>
    <p:restoredTop sz="99634" autoAdjust="0"/>
  </p:normalViewPr>
  <p:slideViewPr>
    <p:cSldViewPr>
      <p:cViewPr varScale="1">
        <p:scale>
          <a:sx n="104" d="100"/>
          <a:sy n="104" d="100"/>
        </p:scale>
        <p:origin x="27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8B82F-D51B-4969-BE5C-DBA07B674D87}" type="datetimeFigureOut">
              <a:rPr lang="it-IT" smtClean="0"/>
              <a:t>16/02/2017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958C6-6FF4-477F-B0D1-6D5A7515379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35503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80BEE6-AB64-43A7-BC12-9FF7A408279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0127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7450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3325" y="1628775"/>
            <a:ext cx="36734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58888" y="6245225"/>
            <a:ext cx="5616575" cy="4762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745183E-E0AD-4CE2-810C-7951BBCB9A4A}" type="slidenum">
              <a:rPr lang="it-IT"/>
              <a:pPr>
                <a:defRPr/>
              </a:pPr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27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90859"/>
            <a:ext cx="7091065" cy="5406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03648" y="3789040"/>
            <a:ext cx="7091066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00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403648" y="2007542"/>
            <a:ext cx="709106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476C2-573C-4F47-8C84-62A280F82A8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7" name="Picture 8" descr="titolo_urbaniana_it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20935" y="15976"/>
            <a:ext cx="1116013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CasellaDiTesto 13"/>
          <p:cNvSpPr txBox="1"/>
          <p:nvPr userDrawn="1"/>
        </p:nvSpPr>
        <p:spPr>
          <a:xfrm>
            <a:off x="35496" y="3212976"/>
            <a:ext cx="100811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Attuare un documento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Le innovazioni del documento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Le conversioni e le scelte da seguire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Pratiche e suggerimenti</a:t>
            </a:r>
          </a:p>
          <a:p>
            <a:r>
              <a:rPr lang="it-IT" sz="800" dirty="0" smtClean="0"/>
              <a:t>	</a:t>
            </a:r>
            <a:endParaRPr lang="it-IT" sz="800" dirty="0"/>
          </a:p>
        </p:txBody>
      </p:sp>
    </p:spTree>
    <p:extLst>
      <p:ext uri="{BB962C8B-B14F-4D97-AF65-F5344CB8AC3E}">
        <p14:creationId xmlns:p14="http://schemas.microsoft.com/office/powerpoint/2010/main" val="220694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74ECB-BD08-4A8B-A426-4B63460EDE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333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32F8D-9BA8-4DA8-ACD9-1ACAF01C94F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50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0158D-F833-4BE8-B033-77900BEDB55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5441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92CE9-8858-47F0-ACF3-0578412FE4C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0146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34CC3-419D-40CD-8FC3-AA466C9AD0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6384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DD028-831B-45FF-B712-EEDF6EBCAA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3590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1D7D7-4D88-49C5-8701-206BE97E45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76287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02AA2-5041-4A61-BBE3-B326C6C4B5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395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27784" y="260648"/>
            <a:ext cx="6042556" cy="1143000"/>
          </a:xfr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31640" y="1628775"/>
            <a:ext cx="7355160" cy="4525963"/>
          </a:xfr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1331639" y="6245225"/>
            <a:ext cx="5256486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/>
              <a:t>www.lucianomeddi.eu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C34F4-02C1-410C-953D-B77F6D94B61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CasellaDiTesto 5"/>
          <p:cNvSpPr txBox="1"/>
          <p:nvPr userDrawn="1"/>
        </p:nvSpPr>
        <p:spPr>
          <a:xfrm>
            <a:off x="35496" y="3212976"/>
            <a:ext cx="1008112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Attuare un documento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Le innovazioni del documento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Le conversioni e le scelte da seguire</a:t>
            </a:r>
          </a:p>
          <a:p>
            <a:pPr marL="92075" indent="-92075">
              <a:buFont typeface="+mj-lt"/>
              <a:buAutoNum type="arabicPeriod"/>
            </a:pPr>
            <a:r>
              <a:rPr lang="it-IT" sz="800" b="1" dirty="0" smtClean="0"/>
              <a:t>Pratiche e suggerimenti</a:t>
            </a:r>
          </a:p>
          <a:p>
            <a:r>
              <a:rPr lang="it-IT" sz="800" dirty="0" smtClean="0"/>
              <a:t>	</a:t>
            </a:r>
            <a:endParaRPr lang="it-IT" sz="800" dirty="0"/>
          </a:p>
        </p:txBody>
      </p:sp>
      <p:pic>
        <p:nvPicPr>
          <p:cNvPr id="1026" name="Picture 2" descr="image1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23" r="19603"/>
          <a:stretch/>
        </p:blipFill>
        <p:spPr bwMode="auto">
          <a:xfrm>
            <a:off x="1331638" y="260648"/>
            <a:ext cx="108794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60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6CA9E-4E5B-4846-8694-32235A9DE9E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11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6033F-B401-4DB2-B2F4-F363BEBAC6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846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E8DCF-8673-4996-98EC-6093014BA42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0246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D236E-DB55-4C29-AAE4-7E5C46AB12A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600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80577-78A6-4880-B15C-CBBEC16053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333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175" y="6237288"/>
            <a:ext cx="3103563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80684-004B-482C-A6C3-7A166EA9D5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5212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13632-3075-4DD7-B5AF-B61FE73B511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6865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0"/>
            <a:ext cx="74279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450" y="1628775"/>
            <a:ext cx="7499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0"/>
            <a:r>
              <a:rPr lang="it-IT" dirty="0" smtClean="0"/>
              <a:t>Quinto livello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87450" y="6245225"/>
            <a:ext cx="5400675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  <a:endParaRPr lang="it-IT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245225"/>
            <a:ext cx="1235075" cy="4762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4D7DE19-6792-44C8-A36C-A6701995293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pic>
        <p:nvPicPr>
          <p:cNvPr id="2055" name="Picture 8" descr="titolo_urbaniana_it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1"/>
          <a:stretch>
            <a:fillRect/>
          </a:stretch>
        </p:blipFill>
        <p:spPr bwMode="auto">
          <a:xfrm>
            <a:off x="5768" y="1"/>
            <a:ext cx="1116013" cy="6856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 Rounded MT Bold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00"/>
          </a:solidFill>
          <a:latin typeface="Arial Rounded MT Bold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075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it-IT"/>
              <a:t>www.lucianomeddi.eu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D7CF13D-2971-4B73-887E-1473D51520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7EA07A1-97AF-4C7D-B29A-6DB0DD6F593E}" type="slidenum">
              <a:rPr lang="it-IT" b="0" smtClean="0"/>
              <a:pPr eaLnBrk="1" hangingPunct="1"/>
              <a:t>1</a:t>
            </a:fld>
            <a:endParaRPr lang="it-IT" b="0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19672" y="476672"/>
            <a:ext cx="6907063" cy="2492301"/>
          </a:xfrm>
        </p:spPr>
        <p:txBody>
          <a:bodyPr/>
          <a:lstStyle/>
          <a:p>
            <a:r>
              <a:rPr lang="it-IT" sz="3200" dirty="0" smtClean="0"/>
              <a:t>Cristiani per scelta. </a:t>
            </a:r>
            <a:br>
              <a:rPr lang="it-IT" sz="3200" dirty="0" smtClean="0"/>
            </a:br>
            <a:r>
              <a:rPr lang="it-IT" sz="3200" dirty="0" smtClean="0"/>
              <a:t>Indicazioni per </a:t>
            </a:r>
            <a:r>
              <a:rPr lang="it-IT" sz="3200" dirty="0"/>
              <a:t>la realizzazione</a:t>
            </a:r>
            <a:r>
              <a:rPr lang="it-IT" dirty="0"/>
              <a:t>  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1800" dirty="0" smtClean="0"/>
              <a:t>Intervento </a:t>
            </a:r>
            <a:r>
              <a:rPr lang="it-IT" sz="1800" dirty="0"/>
              <a:t>di don Luciano MEDDI 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al convegno</a:t>
            </a:r>
            <a:r>
              <a:rPr lang="it-IT" sz="1800" dirty="0"/>
              <a:t> </a:t>
            </a:r>
            <a:r>
              <a:rPr lang="it-IT" sz="1800" dirty="0" err="1"/>
              <a:t>interdiocesano</a:t>
            </a:r>
            <a:r>
              <a:rPr lang="it-IT" sz="1800" dirty="0"/>
              <a:t>. Napoli sabato 18 febbraio 2017</a:t>
            </a:r>
            <a:br>
              <a:rPr lang="it-IT" sz="1800" dirty="0"/>
            </a:br>
            <a:endParaRPr lang="it-IT" sz="1600" dirty="0" smtClean="0"/>
          </a:p>
        </p:txBody>
      </p:sp>
      <p:sp>
        <p:nvSpPr>
          <p:cNvPr id="12294" name="Segnaposto data 2"/>
          <p:cNvSpPr>
            <a:spLocks noGrp="1"/>
          </p:cNvSpPr>
          <p:nvPr>
            <p:ph type="dt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www.lucianomeddi.eu</a:t>
            </a:r>
          </a:p>
        </p:txBody>
      </p:sp>
      <p:pic>
        <p:nvPicPr>
          <p:cNvPr id="2" name="Picture 2" descr="Risultati immagini per scel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3" y="2852936"/>
            <a:ext cx="6907062" cy="3010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Pratiche e suggerimenti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2075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Pratiche e suggerimenti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pastorale per e con i genitori</a:t>
            </a:r>
          </a:p>
          <a:p>
            <a:r>
              <a:rPr lang="it-IT" dirty="0" smtClean="0"/>
              <a:t>Il ruolo delle piccole comunità</a:t>
            </a:r>
          </a:p>
          <a:p>
            <a:r>
              <a:rPr lang="it-IT" dirty="0" smtClean="0"/>
              <a:t>Formazione </a:t>
            </a:r>
            <a:r>
              <a:rPr lang="it-IT" dirty="0"/>
              <a:t>c</a:t>
            </a:r>
            <a:r>
              <a:rPr lang="it-IT" dirty="0" smtClean="0"/>
              <a:t>ome apprendimento</a:t>
            </a:r>
          </a:p>
          <a:p>
            <a:r>
              <a:rPr lang="it-IT" dirty="0" smtClean="0"/>
              <a:t>Educare </a:t>
            </a:r>
            <a:r>
              <a:rPr lang="it-IT" dirty="0"/>
              <a:t>con </a:t>
            </a:r>
            <a:r>
              <a:rPr lang="it-IT" dirty="0" smtClean="0"/>
              <a:t>esperienze </a:t>
            </a:r>
          </a:p>
          <a:p>
            <a:r>
              <a:rPr lang="it-IT" dirty="0" smtClean="0"/>
              <a:t>Oltre la lezione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11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5496" y="4797152"/>
            <a:ext cx="1008112" cy="16158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Con i genitori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Le piccole comunità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Formare, cioè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Educare con esperienze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Oltre «la lezione»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592662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Pratiche e suggerimenti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pastorale per e con i genitori</a:t>
            </a:r>
          </a:p>
          <a:p>
            <a:pPr lvl="1"/>
            <a:r>
              <a:rPr lang="it-IT" dirty="0" smtClean="0"/>
              <a:t>Percorso di </a:t>
            </a:r>
            <a:r>
              <a:rPr lang="it-IT" dirty="0" smtClean="0"/>
              <a:t>evangelizzazione</a:t>
            </a:r>
          </a:p>
          <a:p>
            <a:pPr lvl="2"/>
            <a:r>
              <a:rPr lang="it-IT" dirty="0" smtClean="0"/>
              <a:t>L’esperienza della presenza dell’amore di Dio</a:t>
            </a:r>
          </a:p>
          <a:p>
            <a:pPr lvl="2"/>
            <a:r>
              <a:rPr lang="it-IT" dirty="0" smtClean="0"/>
              <a:t>La fede di Gesù, la fede in </a:t>
            </a:r>
            <a:r>
              <a:rPr lang="it-IT" dirty="0"/>
              <a:t>G</a:t>
            </a:r>
            <a:r>
              <a:rPr lang="it-IT" dirty="0" smtClean="0"/>
              <a:t>esù</a:t>
            </a:r>
            <a:endParaRPr lang="it-IT" dirty="0" smtClean="0"/>
          </a:p>
          <a:p>
            <a:pPr lvl="1"/>
            <a:r>
              <a:rPr lang="it-IT" dirty="0" smtClean="0"/>
              <a:t>Percorso di formazione </a:t>
            </a:r>
            <a:r>
              <a:rPr lang="it-IT" dirty="0" smtClean="0"/>
              <a:t>cristiana</a:t>
            </a:r>
          </a:p>
          <a:p>
            <a:pPr lvl="2"/>
            <a:r>
              <a:rPr lang="it-IT" dirty="0" smtClean="0"/>
              <a:t>Esercizi di vita cristiana</a:t>
            </a:r>
          </a:p>
          <a:p>
            <a:pPr lvl="2"/>
            <a:r>
              <a:rPr lang="it-IT" dirty="0" smtClean="0"/>
              <a:t>Scoperta della missione della comunità</a:t>
            </a:r>
          </a:p>
          <a:p>
            <a:pPr lvl="2"/>
            <a:r>
              <a:rPr lang="it-IT" dirty="0" smtClean="0"/>
              <a:t>Esperienza dello Spirito</a:t>
            </a:r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12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496" y="4797152"/>
            <a:ext cx="1008112" cy="16158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Con i genitori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Le piccole comunità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Formare, cioè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Educare con esperienze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Oltre «la lezione»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386010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Pratiche e suggerimenti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Una pastorale per e con i genitori</a:t>
            </a:r>
          </a:p>
          <a:p>
            <a:pPr lvl="1"/>
            <a:r>
              <a:rPr lang="it-IT" dirty="0" smtClean="0"/>
              <a:t>Momento </a:t>
            </a:r>
            <a:r>
              <a:rPr lang="it-IT" dirty="0" smtClean="0"/>
              <a:t>post-battesimale</a:t>
            </a:r>
          </a:p>
          <a:p>
            <a:pPr lvl="1"/>
            <a:r>
              <a:rPr lang="it-IT" dirty="0" smtClean="0"/>
              <a:t>Momento di cate</a:t>
            </a:r>
            <a:r>
              <a:rPr lang="it-IT" dirty="0"/>
              <a:t>c</a:t>
            </a:r>
            <a:r>
              <a:rPr lang="it-IT" dirty="0" smtClean="0"/>
              <a:t>hesi familiare parrocchiale</a:t>
            </a:r>
          </a:p>
          <a:p>
            <a:pPr lvl="1"/>
            <a:r>
              <a:rPr lang="it-IT" dirty="0" smtClean="0"/>
              <a:t>Gli aiuti formativi alla famiglia</a:t>
            </a:r>
          </a:p>
          <a:p>
            <a:pPr lvl="1"/>
            <a:r>
              <a:rPr lang="it-IT" dirty="0" smtClean="0"/>
              <a:t>La difesa so</a:t>
            </a:r>
            <a:r>
              <a:rPr lang="it-IT" dirty="0"/>
              <a:t>c</a:t>
            </a:r>
            <a:r>
              <a:rPr lang="it-IT" dirty="0" smtClean="0"/>
              <a:t>iale della famiglia</a:t>
            </a:r>
          </a:p>
          <a:p>
            <a:pPr lvl="1"/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8980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Pratiche e suggerimenti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ruolo delle piccole comunità</a:t>
            </a:r>
          </a:p>
          <a:p>
            <a:pPr lvl="1"/>
            <a:r>
              <a:rPr lang="it-IT" dirty="0"/>
              <a:t>Famiglia </a:t>
            </a:r>
            <a:r>
              <a:rPr lang="it-IT" dirty="0" smtClean="0"/>
              <a:t>pic</a:t>
            </a:r>
            <a:r>
              <a:rPr lang="it-IT" dirty="0"/>
              <a:t>c</a:t>
            </a:r>
            <a:r>
              <a:rPr lang="it-IT" dirty="0" smtClean="0"/>
              <a:t>ola </a:t>
            </a:r>
            <a:r>
              <a:rPr lang="it-IT" dirty="0"/>
              <a:t>comunità </a:t>
            </a:r>
            <a:r>
              <a:rPr lang="it-IT" dirty="0" smtClean="0"/>
              <a:t>e gruppi famiglie (catecumenato familiare)</a:t>
            </a:r>
            <a:endParaRPr lang="it-IT" dirty="0" smtClean="0"/>
          </a:p>
          <a:p>
            <a:pPr lvl="1"/>
            <a:r>
              <a:rPr lang="it-IT" dirty="0" smtClean="0"/>
              <a:t>Il gruppo cate</a:t>
            </a:r>
            <a:r>
              <a:rPr lang="it-IT" dirty="0"/>
              <a:t>c</a:t>
            </a:r>
            <a:r>
              <a:rPr lang="it-IT" dirty="0" smtClean="0"/>
              <a:t>umenale e\o intergenerazionale (catecumenato parrocchiale)</a:t>
            </a:r>
          </a:p>
          <a:p>
            <a:pPr lvl="1"/>
            <a:r>
              <a:rPr lang="it-IT" dirty="0"/>
              <a:t>La </a:t>
            </a:r>
            <a:r>
              <a:rPr lang="it-IT" dirty="0" smtClean="0"/>
              <a:t>comunità giovanile (catecumenato </a:t>
            </a:r>
            <a:r>
              <a:rPr lang="it-IT" dirty="0"/>
              <a:t>c</a:t>
            </a:r>
            <a:r>
              <a:rPr lang="it-IT" dirty="0" smtClean="0"/>
              <a:t>rismale</a:t>
            </a:r>
            <a:r>
              <a:rPr lang="it-IT" dirty="0" smtClean="0"/>
              <a:t>)</a:t>
            </a:r>
          </a:p>
          <a:p>
            <a:pPr lvl="1"/>
            <a:r>
              <a:rPr lang="it-IT" dirty="0" smtClean="0"/>
              <a:t>Una «scuola animatori»</a:t>
            </a:r>
            <a:endParaRPr lang="it-IT" dirty="0" smtClean="0"/>
          </a:p>
          <a:p>
            <a:pPr lvl="1"/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14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496" y="4797152"/>
            <a:ext cx="1008112" cy="16158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Con i genitori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Le piccole comunità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Formare, cioè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Educare con esperienze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Oltre «la lezione»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885425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Pratiche e suggerimenti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Formazione </a:t>
            </a:r>
            <a:r>
              <a:rPr lang="it-IT" dirty="0"/>
              <a:t>c</a:t>
            </a:r>
            <a:r>
              <a:rPr lang="it-IT" dirty="0" smtClean="0"/>
              <a:t>ome apprendimento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Apprendimento per imitazione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Apprendimento per sperimentazione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Apprendimento </a:t>
            </a:r>
            <a:r>
              <a:rPr lang="it-IT" dirty="0"/>
              <a:t>per </a:t>
            </a:r>
            <a:r>
              <a:rPr lang="it-IT" dirty="0" smtClean="0"/>
              <a:t>ri</a:t>
            </a:r>
            <a:r>
              <a:rPr lang="it-IT" dirty="0"/>
              <a:t>c</a:t>
            </a:r>
            <a:r>
              <a:rPr lang="it-IT" dirty="0" smtClean="0"/>
              <a:t>erca</a:t>
            </a:r>
          </a:p>
          <a:p>
            <a:pPr marL="457200" lvl="1" indent="0">
              <a:buNone/>
            </a:pPr>
            <a:r>
              <a:rPr lang="it-IT" dirty="0" smtClean="0"/>
              <a:t>= </a:t>
            </a:r>
            <a:r>
              <a:rPr lang="it-IT" dirty="0"/>
              <a:t>formazione come </a:t>
            </a:r>
            <a:r>
              <a:rPr lang="it-IT" dirty="0" smtClean="0"/>
              <a:t>abilitazione a rifare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15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496" y="4797152"/>
            <a:ext cx="1008112" cy="16158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Con i genitori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Le piccole comunità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Formare, cioè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Educare con esperienze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Oltre «la lezione»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718629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Pratiche e suggerimenti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Educare </a:t>
            </a:r>
            <a:r>
              <a:rPr lang="it-IT" dirty="0"/>
              <a:t>con </a:t>
            </a:r>
            <a:r>
              <a:rPr lang="it-IT" dirty="0" smtClean="0"/>
              <a:t>esperienze</a:t>
            </a:r>
          </a:p>
          <a:p>
            <a:pPr lvl="1"/>
            <a:r>
              <a:rPr lang="it-IT" dirty="0" smtClean="0"/>
              <a:t>Esperienze </a:t>
            </a:r>
            <a:r>
              <a:rPr lang="it-IT" dirty="0"/>
              <a:t>da </a:t>
            </a:r>
            <a:r>
              <a:rPr lang="it-IT" dirty="0" smtClean="0"/>
              <a:t>costruire</a:t>
            </a:r>
          </a:p>
          <a:p>
            <a:pPr lvl="1"/>
            <a:r>
              <a:rPr lang="it-IT" dirty="0"/>
              <a:t>Introdurre alla vita </a:t>
            </a:r>
            <a:r>
              <a:rPr lang="it-IT" dirty="0" smtClean="0"/>
              <a:t>cristiana, </a:t>
            </a:r>
            <a:r>
              <a:rPr lang="it-IT" dirty="0"/>
              <a:t>c</a:t>
            </a:r>
            <a:r>
              <a:rPr lang="it-IT" dirty="0" smtClean="0"/>
              <a:t>ome esperienza ed esercizio</a:t>
            </a:r>
          </a:p>
          <a:p>
            <a:pPr lvl="1"/>
            <a:r>
              <a:rPr lang="it-IT" dirty="0"/>
              <a:t>Interpretazione </a:t>
            </a:r>
            <a:r>
              <a:rPr lang="it-IT" dirty="0" smtClean="0"/>
              <a:t>cristiana delle esperienze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16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496" y="4797152"/>
            <a:ext cx="1008112" cy="16158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Con i genitori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Le piccole comunità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Formare, cioè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Educare con esperienze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Oltre «la lezione»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1847036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Pratiche e suggerimenti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Oltre la lezione</a:t>
            </a:r>
          </a:p>
          <a:p>
            <a:pPr lvl="1"/>
            <a:r>
              <a:rPr lang="it-IT" sz="2400" dirty="0" smtClean="0"/>
              <a:t>Il momento dell’azione, emozione, simbolo, narrazione, memoria biografica…</a:t>
            </a:r>
          </a:p>
          <a:p>
            <a:pPr lvl="1"/>
            <a:r>
              <a:rPr lang="it-IT" sz="2400" dirty="0" smtClean="0"/>
              <a:t>Il momento della riflessività</a:t>
            </a:r>
          </a:p>
          <a:p>
            <a:pPr lvl="2"/>
            <a:r>
              <a:rPr lang="it-IT" sz="2000" dirty="0" smtClean="0"/>
              <a:t>La consapevolezza della esperienza</a:t>
            </a:r>
          </a:p>
          <a:p>
            <a:pPr lvl="2"/>
            <a:r>
              <a:rPr lang="it-IT" sz="2000" dirty="0" smtClean="0"/>
              <a:t>La rilettura vitale</a:t>
            </a:r>
          </a:p>
          <a:p>
            <a:pPr lvl="2"/>
            <a:r>
              <a:rPr lang="it-IT" sz="2000" dirty="0" smtClean="0"/>
              <a:t>Il </a:t>
            </a:r>
            <a:r>
              <a:rPr lang="it-IT" sz="2000" dirty="0"/>
              <a:t>c</a:t>
            </a:r>
            <a:r>
              <a:rPr lang="it-IT" sz="2000" dirty="0" smtClean="0"/>
              <a:t>onfronto con il Vangelo e </a:t>
            </a:r>
            <a:r>
              <a:rPr lang="it-IT" sz="2000" dirty="0" smtClean="0"/>
              <a:t>riprogettare la </a:t>
            </a:r>
            <a:r>
              <a:rPr lang="it-IT" sz="2000" dirty="0" smtClean="0"/>
              <a:t>tradizione ecclesiale</a:t>
            </a:r>
          </a:p>
          <a:p>
            <a:pPr lvl="2"/>
            <a:r>
              <a:rPr lang="it-IT" sz="2000" dirty="0" smtClean="0"/>
              <a:t>Nuove formule </a:t>
            </a:r>
            <a:r>
              <a:rPr lang="it-IT" sz="2000" dirty="0" smtClean="0"/>
              <a:t>per esprimere la fede</a:t>
            </a:r>
            <a:endParaRPr lang="it-IT" sz="20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35496" y="4797152"/>
            <a:ext cx="1008112" cy="161582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Con i genitori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Le piccole comunità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Formare, cioè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Educare con esperienze</a:t>
            </a:r>
          </a:p>
          <a:p>
            <a:pPr marL="176213" indent="-176213">
              <a:buFont typeface="+mj-lt"/>
              <a:buAutoNum type="alphaLcParenR"/>
            </a:pPr>
            <a:r>
              <a:rPr lang="it-IT" sz="900" b="1" dirty="0" smtClean="0"/>
              <a:t>Oltre «la lezione»</a:t>
            </a:r>
            <a:endParaRPr lang="it-IT" sz="900" b="1" dirty="0"/>
          </a:p>
        </p:txBody>
      </p:sp>
    </p:spTree>
    <p:extLst>
      <p:ext uri="{BB962C8B-B14F-4D97-AF65-F5344CB8AC3E}">
        <p14:creationId xmlns:p14="http://schemas.microsoft.com/office/powerpoint/2010/main" val="2193979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Cristiani per scelta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sz="2800" dirty="0"/>
              <a:t>I</a:t>
            </a:r>
            <a:r>
              <a:rPr lang="it-IT" sz="2800" dirty="0" smtClean="0"/>
              <a:t>l nostro contesto chiede una pastorale che faccia desiderare la vita cristiana come risposta alla fatica di vivere.</a:t>
            </a:r>
          </a:p>
          <a:p>
            <a:pPr marL="0" indent="0">
              <a:buNone/>
            </a:pPr>
            <a:r>
              <a:rPr lang="it-IT" sz="2800" dirty="0" smtClean="0"/>
              <a:t>Una pastorale che rispetti le tappe del cammino di vita, la libertà di scelta e faccia sperimentare la promessa di realizzazione e di gioia che il Vangelo annuncia </a:t>
            </a:r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Attuare un documento</a:t>
            </a:r>
          </a:p>
          <a:p>
            <a:r>
              <a:rPr lang="it-IT" dirty="0" smtClean="0"/>
              <a:t>Le innovazioni del documento</a:t>
            </a:r>
            <a:endParaRPr lang="it-IT" dirty="0"/>
          </a:p>
          <a:p>
            <a:r>
              <a:rPr lang="it-IT" dirty="0" smtClean="0"/>
              <a:t>Le conversioni e le scelte da seguire</a:t>
            </a:r>
          </a:p>
          <a:p>
            <a:r>
              <a:rPr lang="it-IT" dirty="0" smtClean="0"/>
              <a:t>Pratiche e suggerimenti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2691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Attuare </a:t>
            </a:r>
            <a:r>
              <a:rPr lang="it-IT" dirty="0"/>
              <a:t>un documento</a:t>
            </a:r>
            <a:br>
              <a:rPr lang="it-IT" dirty="0"/>
            </a:b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743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Attuare </a:t>
            </a:r>
            <a:r>
              <a:rPr lang="it-IT" dirty="0"/>
              <a:t>un </a:t>
            </a:r>
            <a:r>
              <a:rPr lang="it-IT" dirty="0" smtClean="0"/>
              <a:t>documento</a:t>
            </a:r>
            <a:br>
              <a:rPr lang="it-IT" dirty="0" smtClean="0"/>
            </a:br>
            <a:r>
              <a:rPr lang="it-IT" sz="2400" dirty="0" smtClean="0"/>
              <a:t>i passaggi e le azioni</a:t>
            </a:r>
            <a:endParaRPr lang="it-IT" sz="24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Comprendere le analisi e scelte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Approfondire le innovazioni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Rileggere la propria situazione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Inculturare la </a:t>
            </a:r>
            <a:r>
              <a:rPr lang="it-IT" dirty="0" smtClean="0"/>
              <a:t>proposta nella propria </a:t>
            </a:r>
            <a:r>
              <a:rPr lang="it-IT" dirty="0" smtClean="0"/>
              <a:t>azione pastorale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Individuare i cambi, le competenze e le risorse necessarie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dirty="0" smtClean="0"/>
              <a:t>Creare consenso, mediare, accompagnare la trasformazione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5878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Le innovazioni </a:t>
            </a:r>
            <a:r>
              <a:rPr lang="it-IT" sz="3600" dirty="0" smtClean="0"/>
              <a:t>del documento «cristiani per scelta»</a:t>
            </a:r>
            <a:endParaRPr lang="it-IT" sz="3600" dirty="0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5573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/>
              <a:t>Le innovazioni </a:t>
            </a:r>
            <a:r>
              <a:rPr lang="it-IT" sz="3200" dirty="0" smtClean="0"/>
              <a:t>del documento «cristiani per scelta»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367592" y="1561455"/>
            <a:ext cx="7560840" cy="4525963"/>
          </a:xfrm>
        </p:spPr>
        <p:txBody>
          <a:bodyPr/>
          <a:lstStyle/>
          <a:p>
            <a:r>
              <a:rPr lang="it-IT" sz="2800" i="1" dirty="0" smtClean="0"/>
              <a:t>Iniziare</a:t>
            </a:r>
            <a:r>
              <a:rPr lang="it-IT" sz="2800" dirty="0" smtClean="0"/>
              <a:t> più che </a:t>
            </a:r>
            <a:r>
              <a:rPr lang="it-IT" sz="2800" dirty="0" smtClean="0"/>
              <a:t>iniziazione</a:t>
            </a:r>
          </a:p>
          <a:p>
            <a:r>
              <a:rPr lang="it-IT" sz="2800" dirty="0" smtClean="0"/>
              <a:t>Rispettare l’esigenza di libera scelta</a:t>
            </a:r>
            <a:endParaRPr lang="it-IT" sz="2800" dirty="0" smtClean="0"/>
          </a:p>
          <a:p>
            <a:r>
              <a:rPr lang="it-IT" sz="2800" dirty="0" smtClean="0"/>
              <a:t>La fontana sempre fresca dell’annuncio evangelico </a:t>
            </a:r>
            <a:r>
              <a:rPr lang="it-IT" sz="2800" dirty="0" smtClean="0"/>
              <a:t>del </a:t>
            </a:r>
            <a:r>
              <a:rPr lang="it-IT" sz="2800" dirty="0"/>
              <a:t>R</a:t>
            </a:r>
            <a:r>
              <a:rPr lang="it-IT" sz="2800" dirty="0" smtClean="0"/>
              <a:t>egno </a:t>
            </a:r>
          </a:p>
          <a:p>
            <a:r>
              <a:rPr lang="it-IT" sz="2800" dirty="0" smtClean="0"/>
              <a:t>Oltre la dottrina: esperienza </a:t>
            </a:r>
            <a:r>
              <a:rPr lang="it-IT" sz="2800" dirty="0"/>
              <a:t>e pratica </a:t>
            </a:r>
            <a:r>
              <a:rPr lang="it-IT" sz="2800" dirty="0" smtClean="0"/>
              <a:t>di vita cristiana</a:t>
            </a:r>
          </a:p>
          <a:p>
            <a:r>
              <a:rPr lang="it-IT" sz="2800" b="1" dirty="0" smtClean="0"/>
              <a:t>Un accompagnamento in quattro </a:t>
            </a:r>
            <a:br>
              <a:rPr lang="it-IT" sz="2800" b="1" dirty="0" smtClean="0"/>
            </a:br>
            <a:r>
              <a:rPr lang="it-IT" sz="2800" b="1" dirty="0" smtClean="0"/>
              <a:t>atti\ tappe prolungati nel tempo</a:t>
            </a:r>
          </a:p>
          <a:p>
            <a:r>
              <a:rPr lang="it-IT" sz="2800" dirty="0" smtClean="0"/>
              <a:t>Il catechista </a:t>
            </a:r>
            <a:r>
              <a:rPr lang="it-IT" sz="2800" dirty="0" smtClean="0"/>
              <a:t>animatore e coordinatore </a:t>
            </a:r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0474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400" dirty="0"/>
              <a:t>Le conversioni </a:t>
            </a:r>
            <a:r>
              <a:rPr lang="it-IT" sz="4400" dirty="0" smtClean="0"/>
              <a:t/>
            </a:r>
            <a:br>
              <a:rPr lang="it-IT" sz="4400" dirty="0" smtClean="0"/>
            </a:br>
            <a:r>
              <a:rPr lang="it-IT" sz="4400" dirty="0" smtClean="0"/>
              <a:t>e </a:t>
            </a:r>
            <a:r>
              <a:rPr lang="it-IT" sz="4400" dirty="0"/>
              <a:t>le scelte </a:t>
            </a:r>
            <a:r>
              <a:rPr lang="it-IT" sz="4400" dirty="0" smtClean="0"/>
              <a:t>da </a:t>
            </a:r>
            <a:r>
              <a:rPr lang="it-IT" sz="4400" dirty="0"/>
              <a:t>seguire</a:t>
            </a:r>
            <a:br>
              <a:rPr lang="it-IT" sz="4400" dirty="0"/>
            </a:br>
            <a:endParaRPr lang="it-IT" sz="4400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934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Le conversioni e le scelte 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da seguire</a:t>
            </a:r>
            <a:endParaRPr lang="it-IT" sz="3600" dirty="0"/>
          </a:p>
        </p:txBody>
      </p:sp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smtClean="0"/>
              <a:t>Mantenere e innovare l’esistente</a:t>
            </a:r>
          </a:p>
          <a:p>
            <a:r>
              <a:rPr lang="it-IT" sz="2800" b="1" dirty="0" smtClean="0"/>
              <a:t>Fare attenzione ai due momenti costitutivi della pastorale missionaria: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b="1" dirty="0" smtClean="0"/>
              <a:t>Il </a:t>
            </a:r>
            <a:r>
              <a:rPr lang="it-IT" sz="2000" b="1" i="1" dirty="0" err="1" smtClean="0"/>
              <a:t>tradere</a:t>
            </a:r>
            <a:r>
              <a:rPr lang="it-IT" sz="2000" b="1" dirty="0" smtClean="0"/>
              <a:t>, la </a:t>
            </a:r>
            <a:r>
              <a:rPr lang="it-IT" sz="2000" b="1" dirty="0" err="1"/>
              <a:t>c</a:t>
            </a:r>
            <a:r>
              <a:rPr lang="it-IT" sz="2000" b="1" dirty="0" err="1" smtClean="0"/>
              <a:t>omuniazione</a:t>
            </a:r>
            <a:r>
              <a:rPr lang="it-IT" sz="2000" b="1" dirty="0" smtClean="0"/>
              <a:t> della fede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it-IT" sz="2000" b="1" dirty="0"/>
              <a:t>Il </a:t>
            </a:r>
            <a:r>
              <a:rPr lang="it-IT" sz="2000" b="1" i="1" dirty="0" err="1" smtClean="0"/>
              <a:t>recipere</a:t>
            </a:r>
            <a:r>
              <a:rPr lang="it-IT" sz="2000" b="1" dirty="0" smtClean="0"/>
              <a:t>, il sostegno alla risposta di fede</a:t>
            </a:r>
          </a:p>
          <a:p>
            <a:r>
              <a:rPr lang="it-IT" sz="2800" dirty="0" smtClean="0"/>
              <a:t>Riqualificare l’annuncio «kerigmatico» </a:t>
            </a:r>
          </a:p>
          <a:p>
            <a:r>
              <a:rPr lang="it-IT" sz="2800" dirty="0" smtClean="0"/>
              <a:t>Catechesi come sostegno </a:t>
            </a:r>
            <a:r>
              <a:rPr lang="it-IT" sz="2800" dirty="0" smtClean="0"/>
              <a:t>allo sviluppo delle energie spirituali</a:t>
            </a:r>
          </a:p>
          <a:p>
            <a:endParaRPr lang="it-IT" sz="2800" dirty="0" smtClean="0"/>
          </a:p>
          <a:p>
            <a:endParaRPr lang="it-IT" sz="280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www.lucianomeddi.eu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BC34F4-02C1-410C-953D-B77F6D94B61F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8765419"/>
      </p:ext>
    </p:extLst>
  </p:cSld>
  <p:clrMapOvr>
    <a:masterClrMapping/>
  </p:clrMapOvr>
</p:sld>
</file>

<file path=ppt/theme/theme1.xml><?xml version="1.0" encoding="utf-8"?>
<a:theme xmlns:a="http://schemas.openxmlformats.org/drawingml/2006/main" name="meddi_puu">
  <a:themeElements>
    <a:clrScheme name="meddi_pu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eddi_puu">
      <a:majorFont>
        <a:latin typeface="Arial Rounded MT Bold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eddi_pu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ddi_pu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ddi_pu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meddi_puu</Template>
  <TotalTime>1915</TotalTime>
  <Words>577</Words>
  <Application>Microsoft Office PowerPoint</Application>
  <PresentationFormat>Presentazione su schermo (4:3)</PresentationFormat>
  <Paragraphs>144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17</vt:i4>
      </vt:variant>
    </vt:vector>
  </HeadingPairs>
  <TitlesOfParts>
    <vt:vector size="23" baseType="lpstr">
      <vt:lpstr>Arial</vt:lpstr>
      <vt:lpstr>Arial Rounded MT Bold</vt:lpstr>
      <vt:lpstr>Calibri</vt:lpstr>
      <vt:lpstr>Courier New</vt:lpstr>
      <vt:lpstr>meddi_puu</vt:lpstr>
      <vt:lpstr>Personalizza struttura</vt:lpstr>
      <vt:lpstr>Cristiani per scelta.  Indicazioni per la realizzazione   Intervento di don Luciano MEDDI  al convegno interdiocesano. Napoli sabato 18 febbraio 2017 </vt:lpstr>
      <vt:lpstr>Cristiani per scelta</vt:lpstr>
      <vt:lpstr>Indice </vt:lpstr>
      <vt:lpstr>Attuare un documento </vt:lpstr>
      <vt:lpstr>Attuare un documento i passaggi e le azioni</vt:lpstr>
      <vt:lpstr>Le innovazioni del documento «cristiani per scelta»</vt:lpstr>
      <vt:lpstr>Le innovazioni del documento «cristiani per scelta»</vt:lpstr>
      <vt:lpstr>Le conversioni  e le scelte da seguire </vt:lpstr>
      <vt:lpstr>Le conversioni e le scelte  da seguire</vt:lpstr>
      <vt:lpstr>Pratiche e suggerimenti</vt:lpstr>
      <vt:lpstr>Pratiche e suggerimenti</vt:lpstr>
      <vt:lpstr>Pratiche e suggerimenti</vt:lpstr>
      <vt:lpstr>Pratiche e suggerimenti</vt:lpstr>
      <vt:lpstr>Pratiche e suggerimenti</vt:lpstr>
      <vt:lpstr>Pratiche e suggerimenti</vt:lpstr>
      <vt:lpstr>Pratiche e suggerimenti</vt:lpstr>
      <vt:lpstr>Pratiche e suggerimenti</vt:lpstr>
    </vt:vector>
  </TitlesOfParts>
  <Company>AESP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Catechesi missionaria</dc:title>
  <dc:creator>TT</dc:creator>
  <cp:lastModifiedBy>luciano meddi</cp:lastModifiedBy>
  <cp:revision>138</cp:revision>
  <cp:lastPrinted>2017-02-14T09:02:18Z</cp:lastPrinted>
  <dcterms:created xsi:type="dcterms:W3CDTF">2009-10-15T15:20:50Z</dcterms:created>
  <dcterms:modified xsi:type="dcterms:W3CDTF">2017-02-16T15:52:08Z</dcterms:modified>
</cp:coreProperties>
</file>